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FE9E9-A66D-461C-BDE8-64DD3D6E3CA2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353D-F098-4F09-B5B9-D9A9B2219B5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g.fortuna\Desktop\Ambito%20costa%20etruschi\CDE%20PRESENTAZIONE.mp4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57224" y="285728"/>
            <a:ext cx="7429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L’Ambito Costa degli Etruschi </a:t>
            </a:r>
          </a:p>
          <a:p>
            <a:pPr algn="ctr"/>
            <a:r>
              <a:rPr 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presenta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00562" y="6000768"/>
            <a:ext cx="4379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Donoratico</a:t>
            </a:r>
            <a:r>
              <a:rPr 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aprile 2019</a:t>
            </a:r>
            <a:endParaRPr 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CDE slide_Pagina_01.jpg"/>
          <p:cNvPicPr>
            <a:picLocks noChangeAspect="1"/>
          </p:cNvPicPr>
          <p:nvPr/>
        </p:nvPicPr>
        <p:blipFill>
          <a:blip r:embed="rId2" cstate="print"/>
          <a:srcRect l="10156" t="22222" r="10156" b="13888"/>
          <a:stretch>
            <a:fillRect/>
          </a:stretch>
        </p:blipFill>
        <p:spPr>
          <a:xfrm>
            <a:off x="928662" y="2000240"/>
            <a:ext cx="7286676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214282" y="1785926"/>
            <a:ext cx="8715436" cy="4857784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ottotitolo 2">
            <a:extLst>
              <a:ext uri="{FF2B5EF4-FFF2-40B4-BE49-F238E27FC236}">
                <a16:creationId xmlns="" xmlns:a16="http://schemas.microsoft.com/office/drawing/2014/main" id="{747A0AE2-A2C0-4CB7-A086-EFE49AFD92F3}"/>
              </a:ext>
            </a:extLst>
          </p:cNvPr>
          <p:cNvSpPr txBox="1">
            <a:spLocks/>
          </p:cNvSpPr>
          <p:nvPr/>
        </p:nvSpPr>
        <p:spPr>
          <a:xfrm>
            <a:off x="32" y="1968555"/>
            <a:ext cx="9144000" cy="531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600" b="1" dirty="0">
                <a:solidFill>
                  <a:srgbClr val="C00000"/>
                </a:solidFill>
                <a:latin typeface="+mn-lt"/>
              </a:rPr>
              <a:t>Attraverso l’accordo fra i comuni </a:t>
            </a:r>
            <a:endParaRPr lang="it-IT" sz="2200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it-IT" sz="2400" b="1" dirty="0" smtClean="0">
                <a:latin typeface="+mn-lt"/>
              </a:rPr>
              <a:t>Definizione calendario eventi</a:t>
            </a:r>
            <a:endParaRPr lang="it-IT" sz="2400" dirty="0">
              <a:latin typeface="+mn-lt"/>
            </a:endParaRPr>
          </a:p>
          <a:p>
            <a:pPr algn="ctr"/>
            <a:r>
              <a:rPr lang="it-IT" sz="2400" b="1" dirty="0">
                <a:latin typeface="+mn-lt"/>
              </a:rPr>
              <a:t>Informazione e accoglienza turistica </a:t>
            </a:r>
            <a:r>
              <a:rPr lang="it-IT" sz="2000" i="1" dirty="0">
                <a:latin typeface="+mn-lt"/>
              </a:rPr>
              <a:t>a carattere </a:t>
            </a:r>
            <a:r>
              <a:rPr lang="it-IT" sz="2000" i="1" dirty="0" smtClean="0">
                <a:latin typeface="+mn-lt"/>
              </a:rPr>
              <a:t>sovra-comunale </a:t>
            </a:r>
            <a:endParaRPr lang="it-IT" sz="2000" i="1" dirty="0">
              <a:latin typeface="+mn-lt"/>
            </a:endParaRPr>
          </a:p>
          <a:p>
            <a:pPr algn="ctr"/>
            <a:r>
              <a:rPr lang="it-IT" sz="2400" b="1" dirty="0">
                <a:latin typeface="+mn-lt"/>
              </a:rPr>
              <a:t>Organizzare  prodotti turistici </a:t>
            </a:r>
            <a:r>
              <a:rPr lang="it-IT" sz="2000" i="1" dirty="0">
                <a:latin typeface="+mn-lt"/>
              </a:rPr>
              <a:t>in ambito sovra-comunale</a:t>
            </a:r>
          </a:p>
          <a:p>
            <a:pPr algn="ctr"/>
            <a:r>
              <a:rPr lang="it-IT" sz="2400" b="1" dirty="0">
                <a:latin typeface="+mn-lt"/>
              </a:rPr>
              <a:t>Valorizzare il territorio e le sue </a:t>
            </a:r>
            <a:r>
              <a:rPr lang="it-IT" sz="2400" b="1" dirty="0" smtClean="0">
                <a:latin typeface="+mn-lt"/>
              </a:rPr>
              <a:t>imprese </a:t>
            </a:r>
            <a:r>
              <a:rPr lang="it-IT" sz="2000" i="1" dirty="0" smtClean="0">
                <a:latin typeface="+mn-lt"/>
              </a:rPr>
              <a:t>in </a:t>
            </a:r>
            <a:r>
              <a:rPr lang="it-IT" sz="2000" i="1" dirty="0">
                <a:latin typeface="+mn-lt"/>
              </a:rPr>
              <a:t>modo unitario e integrato </a:t>
            </a:r>
          </a:p>
          <a:p>
            <a:pPr algn="ctr"/>
            <a:endParaRPr lang="it-IT" sz="2400" b="1" dirty="0" smtClean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+mn-lt"/>
              </a:rPr>
              <a:t>in </a:t>
            </a:r>
            <a:r>
              <a:rPr lang="it-IT" sz="2400" b="1" dirty="0">
                <a:solidFill>
                  <a:srgbClr val="C00000"/>
                </a:solidFill>
                <a:latin typeface="+mn-lt"/>
              </a:rPr>
              <a:t>collaborazione con Toscana Promozione Turistica </a:t>
            </a:r>
          </a:p>
          <a:p>
            <a:pPr algn="ctr"/>
            <a:r>
              <a:rPr lang="it-IT" sz="2400" b="1" dirty="0" smtClean="0">
                <a:latin typeface="+mn-lt"/>
              </a:rPr>
              <a:t>Monitorare</a:t>
            </a:r>
            <a:r>
              <a:rPr lang="it-IT" sz="2600" b="1" dirty="0" smtClean="0">
                <a:latin typeface="+mn-lt"/>
              </a:rPr>
              <a:t> </a:t>
            </a:r>
            <a:r>
              <a:rPr lang="it-IT" sz="2000" i="1" dirty="0">
                <a:latin typeface="+mn-lt"/>
              </a:rPr>
              <a:t>le attività svolte e i flussi turistici </a:t>
            </a:r>
            <a:r>
              <a:rPr lang="it-IT" sz="2000" i="1" dirty="0" smtClean="0">
                <a:latin typeface="+mn-lt"/>
              </a:rPr>
              <a:t>connessi</a:t>
            </a:r>
          </a:p>
          <a:p>
            <a:pPr algn="ctr"/>
            <a:r>
              <a:rPr lang="it-IT" sz="2400" b="1" dirty="0" smtClean="0">
                <a:latin typeface="+mn-lt"/>
              </a:rPr>
              <a:t>Azioni Promozionali </a:t>
            </a:r>
            <a:r>
              <a:rPr lang="it-IT" sz="2000" i="1" dirty="0" smtClean="0">
                <a:latin typeface="+mn-lt"/>
              </a:rPr>
              <a:t>anche verso mercati esteri</a:t>
            </a:r>
            <a:endParaRPr lang="it-IT" sz="2000" i="1" dirty="0">
              <a:latin typeface="+mn-lt"/>
            </a:endParaRP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1D6912E-1949-4E5C-BF78-4CAB9EEB7AE5}"/>
              </a:ext>
            </a:extLst>
          </p:cNvPr>
          <p:cNvSpPr txBox="1">
            <a:spLocks/>
          </p:cNvSpPr>
          <p:nvPr/>
        </p:nvSpPr>
        <p:spPr>
          <a:xfrm>
            <a:off x="2435" y="519446"/>
            <a:ext cx="9139195" cy="980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rPr>
              <a:t>LA COSTA DEGLI ETRUSCHI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rPr>
              <a:t>E’ UNA PARTE DI TOSCANA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50" charset="-127"/>
              <a:cs typeface="Calibri" pitchFamily="34" charset="0"/>
            </a:endParaRPr>
          </a:p>
          <a:p>
            <a:pPr algn="ctr"/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rPr>
              <a:t>DOVE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rPr>
              <a:t>SI PUO’………….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50" charset="-127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178563" y="2214554"/>
            <a:ext cx="8715436" cy="4429156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747A0AE2-A2C0-4CB7-A086-EFE49AFD92F3}"/>
              </a:ext>
            </a:extLst>
          </p:cNvPr>
          <p:cNvSpPr txBox="1">
            <a:spLocks/>
          </p:cNvSpPr>
          <p:nvPr/>
        </p:nvSpPr>
        <p:spPr>
          <a:xfrm>
            <a:off x="285720" y="2500306"/>
            <a:ext cx="8358246" cy="407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rgbClr val="C00000"/>
                </a:solidFill>
                <a:latin typeface="+mn-lt"/>
              </a:rPr>
              <a:t>1.GESTIONE COORDINATA SISTEMA IAT AMBITO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  <a:latin typeface="+mn-lt"/>
              </a:rPr>
              <a:t>2. LINEA EDITORIALE COSTA DEGLI ETRUSCHI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+mn-lt"/>
              </a:rPr>
              <a:t>3. MATERIALE INFORMATIVO PER UFFICI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  <a:latin typeface="+mn-lt"/>
              </a:rPr>
              <a:t>4. MATERIALE PROMOZIONALE SU 3 PRODOTTI TURISTICI:</a:t>
            </a:r>
          </a:p>
          <a:p>
            <a:pPr marL="457200" indent="-457200" algn="ctr"/>
            <a:r>
              <a:rPr lang="it-IT" sz="2000" b="1" u="sng" dirty="0">
                <a:latin typeface="+mn-lt"/>
              </a:rPr>
              <a:t>Turismo attivo e/o sportivo</a:t>
            </a:r>
          </a:p>
          <a:p>
            <a:pPr marL="457200" indent="-457200" algn="ctr"/>
            <a:r>
              <a:rPr lang="it-IT" sz="2000" b="1" u="sng" dirty="0">
                <a:latin typeface="+mn-lt"/>
              </a:rPr>
              <a:t>Turismo enogastronomico</a:t>
            </a:r>
          </a:p>
          <a:p>
            <a:pPr marL="457200" indent="-457200" algn="ctr"/>
            <a:r>
              <a:rPr lang="it-IT" sz="2000" b="1" u="sng" dirty="0">
                <a:latin typeface="+mn-lt"/>
              </a:rPr>
              <a:t>Turismo </a:t>
            </a:r>
            <a:r>
              <a:rPr lang="it-IT" sz="2000" b="1" u="sng" dirty="0" smtClean="0">
                <a:latin typeface="+mn-lt"/>
              </a:rPr>
              <a:t>culturale</a:t>
            </a:r>
          </a:p>
          <a:p>
            <a:pPr marL="457200" indent="-457200" algn="ctr"/>
            <a:r>
              <a:rPr lang="it-IT" sz="2000" b="1" u="sng" dirty="0" smtClean="0">
                <a:latin typeface="+mn-lt"/>
              </a:rPr>
              <a:t>Progetto </a:t>
            </a:r>
            <a:r>
              <a:rPr lang="it-IT" sz="2000" b="1" u="sng" dirty="0" err="1" smtClean="0">
                <a:latin typeface="+mn-lt"/>
              </a:rPr>
              <a:t>wedding</a:t>
            </a:r>
            <a:endParaRPr lang="it-IT" sz="2000" b="1" u="sng" dirty="0">
              <a:latin typeface="+mn-lt"/>
            </a:endParaRP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+mn-lt"/>
              </a:rPr>
              <a:t>5. LABORATORI DI CO-PROGETTAZIONE CON OPERATORI PRIVATI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  <a:latin typeface="+mn-lt"/>
              </a:rPr>
              <a:t>6. </a:t>
            </a:r>
            <a:r>
              <a:rPr lang="it-IT" sz="2000" b="1" dirty="0" smtClean="0">
                <a:solidFill>
                  <a:schemeClr val="tx1"/>
                </a:solidFill>
                <a:latin typeface="+mn-lt"/>
              </a:rPr>
              <a:t>INDIVIDUAZIONE MERCATI TURISTICI PER LA PROMOZIONE</a:t>
            </a:r>
            <a:endParaRPr lang="it-IT" sz="2000" b="1" dirty="0">
              <a:solidFill>
                <a:schemeClr val="tx1"/>
              </a:solidFill>
              <a:latin typeface="+mn-lt"/>
            </a:endParaRPr>
          </a:p>
          <a:p>
            <a:pPr algn="ctr"/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85720" y="1000108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BANDO START UP 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TOSCANA PROMOZIONE TURISTICA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37861" y="248173"/>
            <a:ext cx="45772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stiamo facendo</a:t>
            </a:r>
          </a:p>
          <a:p>
            <a:endParaRPr 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4321968" y="1785926"/>
            <a:ext cx="4679188" cy="4857784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85720" y="214290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IL TURISMO SPORTIVO IN COSTA DEGLI ETRUSCHI:</a:t>
            </a:r>
            <a:b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</a:b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402020204020504" pitchFamily="34" charset="0"/>
              </a:rPr>
              <a:t>comune capofila CECINA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95869" y="1819296"/>
            <a:ext cx="4177505" cy="2305050"/>
          </a:xfrm>
          <a:prstGeom prst="rect">
            <a:avLst/>
          </a:prstGeom>
        </p:spPr>
        <p:txBody>
          <a:bodyPr lIns="91429" tIns="45715" rIns="91429" bIns="45715" anchor="ctr"/>
          <a:lstStyle>
            <a:lvl1pPr algn="ctr" defTabSz="91429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>
                <a:latin typeface="Caviar Dreams" panose="020B0402020204020504" pitchFamily="34" charset="0"/>
              </a:rPr>
              <a:t>Su richiesta delle amministrazioni comunali </a:t>
            </a:r>
          </a:p>
          <a:p>
            <a:pPr>
              <a:defRPr/>
            </a:pPr>
            <a:r>
              <a:rPr lang="it-IT" sz="2000" b="1" dirty="0">
                <a:latin typeface="Caviar Dreams" panose="020B0402020204020504" pitchFamily="34" charset="0"/>
              </a:rPr>
              <a:t>Toscana Promozione Turistica </a:t>
            </a:r>
          </a:p>
          <a:p>
            <a:pPr>
              <a:defRPr/>
            </a:pPr>
            <a:r>
              <a:rPr lang="it-IT" sz="2000" b="1" dirty="0">
                <a:latin typeface="Caviar Dreams" panose="020B0402020204020504" pitchFamily="34" charset="0"/>
              </a:rPr>
              <a:t>ha finanziato un progetto di valorizzazione del turismo sportivo nell’ambito con un incarico allo Studio Ghiretti 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00562" y="4124346"/>
            <a:ext cx="4242196" cy="2305050"/>
          </a:xfrm>
          <a:prstGeom prst="rect">
            <a:avLst/>
          </a:prstGeom>
        </p:spPr>
        <p:txBody>
          <a:bodyPr lIns="91429" tIns="45715" rIns="91429" bIns="45715" anchor="ctr"/>
          <a:lstStyle>
            <a:lvl1pPr algn="ctr" defTabSz="91429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>
                <a:solidFill>
                  <a:srgbClr val="C00000"/>
                </a:solidFill>
                <a:latin typeface="Caviar Dreams" panose="020B0402020204020504" pitchFamily="34" charset="0"/>
              </a:rPr>
              <a:t>Obiettivo</a:t>
            </a:r>
            <a:r>
              <a:rPr lang="it-IT" sz="2000" b="1" dirty="0">
                <a:latin typeface="Caviar Dreams" panose="020B0402020204020504" pitchFamily="34" charset="0"/>
              </a:rPr>
              <a:t>: partire dall’attrazione e/o organizzazione di manifestazioni sportive nell’ambito, agevolando lo sviluppo dell’associazionismo locale, per poi giungere ad un turismo di destinazione a vocazione sportiva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4282" y="3643314"/>
            <a:ext cx="3643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 DEL PROGETTO</a:t>
            </a:r>
          </a:p>
          <a:p>
            <a:pPr algn="ctr"/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APRILE 2019</a:t>
            </a:r>
          </a:p>
          <a:p>
            <a:pPr algn="ctr"/>
            <a:endParaRPr lang="it-IT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285720" y="1214422"/>
            <a:ext cx="8715436" cy="5286412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295383" y="214290"/>
            <a:ext cx="4553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dobbiamo fare 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2910" y="1428736"/>
            <a:ext cx="81932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50000"/>
                  </a:schemeClr>
                </a:solidFill>
              </a:rPr>
              <a:t>Stiamo partendo con:</a:t>
            </a:r>
          </a:p>
          <a:p>
            <a:endParaRPr lang="it-IT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it-IT" sz="2800" b="1" dirty="0" smtClean="0">
                <a:solidFill>
                  <a:srgbClr val="C00000"/>
                </a:solidFill>
              </a:rPr>
              <a:t>Fare accordi con altri ambiti Turistici</a:t>
            </a:r>
          </a:p>
          <a:p>
            <a:pPr marL="514350" indent="-514350">
              <a:buAutoNum type="arabicPeriod"/>
            </a:pPr>
            <a:r>
              <a:rPr lang="it-IT" sz="2800" b="1" dirty="0" smtClean="0"/>
              <a:t>Lavorare con gli operatori dell’ambito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it-IT" sz="2800" b="1" dirty="0" smtClean="0"/>
              <a:t>Progettazione </a:t>
            </a:r>
            <a:r>
              <a:rPr lang="it-IT" sz="2800" b="1" dirty="0"/>
              <a:t>insieme agli operatori dei prodotti turistici </a:t>
            </a:r>
            <a:r>
              <a:rPr lang="it-IT" sz="2800" b="1" dirty="0" smtClean="0"/>
              <a:t>prioritari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it-IT" sz="2800" b="1" dirty="0" smtClean="0"/>
              <a:t>Incontri </a:t>
            </a:r>
            <a:r>
              <a:rPr lang="it-IT" sz="2800" b="1" dirty="0"/>
              <a:t>con gli operatori turistici dell’ambito</a:t>
            </a:r>
          </a:p>
          <a:p>
            <a:pPr marL="514350" indent="-514350">
              <a:buAutoNum type="arabicPeriod"/>
            </a:pPr>
            <a:r>
              <a:rPr lang="it-IT" sz="2800" b="1" dirty="0" smtClean="0">
                <a:solidFill>
                  <a:srgbClr val="C00000"/>
                </a:solidFill>
              </a:rPr>
              <a:t>Organizzare </a:t>
            </a:r>
            <a:r>
              <a:rPr lang="it-IT" sz="2800" b="1" dirty="0">
                <a:solidFill>
                  <a:srgbClr val="C00000"/>
                </a:solidFill>
              </a:rPr>
              <a:t>un sistema di informazione turistica di ambito </a:t>
            </a:r>
          </a:p>
          <a:p>
            <a:pPr marL="514350" indent="-514350">
              <a:buAutoNum type="arabicPeriod"/>
            </a:pPr>
            <a:r>
              <a:rPr lang="it-IT" sz="2800" b="1" dirty="0" smtClean="0"/>
              <a:t>Organizzare il </a:t>
            </a:r>
            <a:r>
              <a:rPr lang="it-IT" sz="2800" b="1" dirty="0" err="1"/>
              <a:t>Destination</a:t>
            </a:r>
            <a:r>
              <a:rPr lang="it-IT" sz="2800" b="1" dirty="0"/>
              <a:t> </a:t>
            </a:r>
            <a:r>
              <a:rPr lang="it-IT" sz="2800" b="1" dirty="0" smtClean="0"/>
              <a:t>Management Plan dell’Ambito</a:t>
            </a:r>
            <a:endParaRPr lang="it-IT" sz="2800" b="1" dirty="0"/>
          </a:p>
          <a:p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46434" y="251178"/>
            <a:ext cx="5096933" cy="189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r">
              <a:spcBef>
                <a:spcPct val="0"/>
              </a:spcBef>
              <a:buNone/>
              <a:defRPr sz="4000" b="1">
                <a:solidFill>
                  <a:srgbClr val="256373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mr-I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informazione e accoglienza come segno distintivo </a:t>
            </a:r>
            <a:r>
              <a:rPr lang="mr-I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it-I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5786446" y="2044700"/>
            <a:ext cx="677339" cy="812796"/>
          </a:xfrm>
          <a:prstGeom prst="downArrow">
            <a:avLst>
              <a:gd name="adj1" fmla="val 50000"/>
              <a:gd name="adj2" fmla="val 4827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mbria"/>
              <a:cs typeface="Cambria"/>
            </a:endParaRPr>
          </a:p>
        </p:txBody>
      </p:sp>
      <p:sp>
        <p:nvSpPr>
          <p:cNvPr id="8" name="Freccia a sinistra 7"/>
          <p:cNvSpPr/>
          <p:nvPr/>
        </p:nvSpPr>
        <p:spPr>
          <a:xfrm>
            <a:off x="3071802" y="4229101"/>
            <a:ext cx="1079481" cy="70009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mbria"/>
              <a:cs typeface="Cambria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357686" y="2928934"/>
            <a:ext cx="4429156" cy="364333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ctr">
              <a:spcBef>
                <a:spcPts val="600"/>
              </a:spcBef>
              <a:spcAft>
                <a:spcPts val="600"/>
              </a:spcAft>
            </a:pPr>
            <a:endParaRPr lang="it-IT" sz="2000" i="1" dirty="0" smtClean="0">
              <a:solidFill>
                <a:srgbClr val="000000"/>
              </a:solidFill>
            </a:endParaRPr>
          </a:p>
          <a:p>
            <a:pPr marL="457200" lvl="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rgbClr val="000000"/>
                </a:solidFill>
              </a:rPr>
              <a:t>Definire le politiche di informazione e accoglienza sull’ambito</a:t>
            </a:r>
          </a:p>
          <a:p>
            <a:pPr marL="457200" lvl="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rgbClr val="000000"/>
                </a:solidFill>
              </a:rPr>
              <a:t>Organizzare un sistema di redazione (back-office) nell’ambito</a:t>
            </a:r>
          </a:p>
          <a:p>
            <a:pPr marL="457200" lvl="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rgbClr val="000000"/>
                </a:solidFill>
              </a:rPr>
              <a:t>Organizzare una rete dei servizi di informazione e accoglienza turistica in stretto collegamento con </a:t>
            </a:r>
            <a:r>
              <a:rPr lang="it-IT" sz="2000" b="1" i="1" dirty="0" err="1" smtClean="0">
                <a:solidFill>
                  <a:srgbClr val="000000"/>
                </a:solidFill>
              </a:rPr>
              <a:t>Visit</a:t>
            </a:r>
            <a:r>
              <a:rPr lang="it-IT" sz="2000" b="1" i="1" dirty="0" smtClean="0">
                <a:solidFill>
                  <a:srgbClr val="000000"/>
                </a:solidFill>
              </a:rPr>
              <a:t> </a:t>
            </a:r>
            <a:r>
              <a:rPr lang="it-IT" sz="2000" b="1" i="1" dirty="0" err="1" smtClean="0">
                <a:solidFill>
                  <a:srgbClr val="000000"/>
                </a:solidFill>
              </a:rPr>
              <a:t>Tuscany</a:t>
            </a:r>
            <a:r>
              <a:rPr lang="it-IT" sz="2000" b="1" i="1" dirty="0" smtClean="0">
                <a:solidFill>
                  <a:srgbClr val="000000"/>
                </a:solidFill>
              </a:rPr>
              <a:t> e Toscana Promozione</a:t>
            </a:r>
          </a:p>
          <a:p>
            <a:pPr algn="ctr"/>
            <a:endParaRPr lang="it-IT" dirty="0"/>
          </a:p>
        </p:txBody>
      </p:sp>
      <p:sp>
        <p:nvSpPr>
          <p:cNvPr id="11" name="Rettangolo arrotondato 10"/>
          <p:cNvSpPr/>
          <p:nvPr/>
        </p:nvSpPr>
        <p:spPr>
          <a:xfrm>
            <a:off x="357158" y="2500306"/>
            <a:ext cx="2571768" cy="4071966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it-IT" sz="2000" dirty="0" smtClean="0">
              <a:solidFill>
                <a:prstClr val="white"/>
              </a:solidFill>
            </a:endParaRPr>
          </a:p>
          <a:p>
            <a:pPr lvl="0" algn="ctr"/>
            <a:r>
              <a:rPr lang="it-IT" sz="2000" dirty="0" smtClean="0">
                <a:solidFill>
                  <a:srgbClr val="C00000"/>
                </a:solidFill>
              </a:rPr>
              <a:t>Occorre delineare il processo di informazione e accoglienza del turista del nostro territorio, suddiviso nelle tre fasi fondamentali dell’esperienza turistica: </a:t>
            </a:r>
          </a:p>
          <a:p>
            <a:pPr lvl="0" algn="ctr"/>
            <a:r>
              <a:rPr lang="it-IT" sz="2000" b="1" u="sng" dirty="0" smtClean="0">
                <a:solidFill>
                  <a:srgbClr val="C00000"/>
                </a:solidFill>
              </a:rPr>
              <a:t>prima, durante e dopo l’esperienza.</a:t>
            </a:r>
          </a:p>
          <a:p>
            <a:pPr algn="ctr"/>
            <a:endParaRPr lang="it-IT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357158" y="428604"/>
            <a:ext cx="2571768" cy="1571636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it-IT" sz="2000" b="1" dirty="0" smtClean="0">
              <a:solidFill>
                <a:prstClr val="white"/>
              </a:solidFill>
            </a:endParaRPr>
          </a:p>
          <a:p>
            <a:pPr lvl="0" algn="ctr"/>
            <a:r>
              <a:rPr lang="it-IT" sz="2000" b="1" dirty="0" smtClean="0">
                <a:solidFill>
                  <a:srgbClr val="C00000"/>
                </a:solidFill>
              </a:rPr>
              <a:t>Per il nostro ambito è un tema strategico di Marketing Territoriale</a:t>
            </a:r>
          </a:p>
          <a:p>
            <a:pPr algn="ctr"/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214282" y="2357430"/>
            <a:ext cx="8715436" cy="4214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28596" y="336550"/>
            <a:ext cx="828677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STRATEGICHE PER I PROSSIMI 5 </a:t>
            </a: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endParaRPr lang="it-IT" sz="4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3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Obiettivi e proposte in termini di servizi e infrastrutture</a:t>
            </a:r>
          </a:p>
          <a:p>
            <a:r>
              <a:rPr lang="it-IT" sz="3200" dirty="0" smtClean="0">
                <a:solidFill>
                  <a:srgbClr val="C00000"/>
                </a:solidFill>
              </a:rPr>
              <a:t>Obiettivi e proposte in termini di «</a:t>
            </a:r>
            <a:r>
              <a:rPr lang="it-IT" sz="3200" dirty="0" err="1" smtClean="0">
                <a:solidFill>
                  <a:srgbClr val="C00000"/>
                </a:solidFill>
              </a:rPr>
              <a:t>governance</a:t>
            </a:r>
            <a:r>
              <a:rPr lang="it-IT" sz="3200" dirty="0" smtClean="0">
                <a:solidFill>
                  <a:srgbClr val="C00000"/>
                </a:solidFill>
              </a:rPr>
              <a:t>»</a:t>
            </a:r>
          </a:p>
          <a:p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Obiettivi e proposte in termini di prodotti</a:t>
            </a:r>
          </a:p>
          <a:p>
            <a:r>
              <a:rPr lang="it-IT" sz="3200" dirty="0" smtClean="0">
                <a:solidFill>
                  <a:srgbClr val="C00000"/>
                </a:solidFill>
              </a:rPr>
              <a:t>Obiettivi e proposte in termini di promozione</a:t>
            </a:r>
          </a:p>
          <a:p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Coinvolgimento della comunità locale/operatori del territorio nel sistema di sviluppo</a:t>
            </a:r>
            <a:endParaRPr lang="it-IT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.fortuna\Desktop\Ambito costa etruschi\miniguida\Mini guida_Pagina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9170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.fortuna\Desktop\Ambito costa etruschi\CDE slide_Pagina_08.jpg"/>
          <p:cNvPicPr>
            <a:picLocks noChangeAspect="1" noChangeArrowheads="1"/>
          </p:cNvPicPr>
          <p:nvPr/>
        </p:nvPicPr>
        <p:blipFill>
          <a:blip r:embed="rId3" cstate="print"/>
          <a:srcRect r="296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CDE PRESENTAZION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4282" y="732215"/>
            <a:ext cx="8643998" cy="5054239"/>
          </a:xfrm>
          <a:prstGeom prst="rect">
            <a:avLst/>
          </a:prstGeom>
        </p:spPr>
      </p:pic>
      <p:pic>
        <p:nvPicPr>
          <p:cNvPr id="4" name="Immagine 3" descr="CDE slide_Pagina_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877" y="902439"/>
            <a:ext cx="8358247" cy="47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285720" y="142852"/>
            <a:ext cx="5500726" cy="3500462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 smtClean="0">
              <a:solidFill>
                <a:schemeClr val="tx1"/>
              </a:solidFill>
            </a:endParaRPr>
          </a:p>
          <a:p>
            <a:pPr algn="ctr"/>
            <a:r>
              <a:rPr lang="it-IT" sz="2400" dirty="0" smtClean="0">
                <a:solidFill>
                  <a:schemeClr val="tx1"/>
                </a:solidFill>
              </a:rPr>
              <a:t>Turismo, la nuova legge regionale: 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"Testo unico sul sistema 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turistico regionale“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CC3300"/>
                </a:solidFill>
              </a:rPr>
              <a:t> La legge regionale n. 86 del 20 dicembre 2016</a:t>
            </a: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CC3300"/>
                </a:solidFill>
              </a:rPr>
              <a:t> Norme sulla locazione turistica</a:t>
            </a:r>
          </a:p>
          <a:p>
            <a:pPr algn="ctr"/>
            <a:endParaRPr lang="it-IT" dirty="0" smtClean="0">
              <a:solidFill>
                <a:schemeClr val="tx1"/>
              </a:solidFill>
            </a:endParaRPr>
          </a:p>
          <a:p>
            <a:pPr algn="ctr"/>
            <a:endParaRPr lang="it-IT" dirty="0" smtClean="0">
              <a:solidFill>
                <a:schemeClr val="tx1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3" name="Rettangolo arrotondato 2"/>
          <p:cNvSpPr/>
          <p:nvPr/>
        </p:nvSpPr>
        <p:spPr>
          <a:xfrm>
            <a:off x="2214546" y="3143248"/>
            <a:ext cx="6786610" cy="3500462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it-IT" sz="1600" dirty="0" smtClean="0">
              <a:solidFill>
                <a:schemeClr val="tx1"/>
              </a:solidFill>
              <a:ea typeface="Times New Roman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la divisione del territorio toscano in ambiti turistici di destinazione;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il prodotto turistico omogeneo;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l'ampliamento delle attività degli alberghi e dei campeggi per i non alloggiati;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la rivisitazione della disciplina degli alberghi diffusi;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l'introduzione di nuove tipologie di strutture ricettive, quali i </a:t>
            </a:r>
            <a:r>
              <a:rPr lang="it-IT" sz="1600" dirty="0" err="1" smtClean="0">
                <a:solidFill>
                  <a:schemeClr val="tx1"/>
                </a:solidFill>
                <a:ea typeface="Times New Roman"/>
              </a:rPr>
              <a:t>condhotel</a:t>
            </a: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e i marina </a:t>
            </a:r>
            <a:r>
              <a:rPr lang="it-IT" sz="1600" dirty="0" err="1" smtClean="0">
                <a:solidFill>
                  <a:schemeClr val="tx1"/>
                </a:solidFill>
                <a:ea typeface="Times New Roman"/>
              </a:rPr>
              <a:t>resort</a:t>
            </a: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la differenziazione tipologica tra affittacamere e </a:t>
            </a:r>
            <a:r>
              <a:rPr lang="it-IT" sz="1600" dirty="0" err="1" smtClean="0">
                <a:solidFill>
                  <a:schemeClr val="tx1"/>
                </a:solidFill>
                <a:ea typeface="Times New Roman"/>
              </a:rPr>
              <a:t>bed</a:t>
            </a: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and breakfast;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la previsione della comunicazione a fini ricognitivi per chi esercita la locazione turistica; 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ea typeface="Times New Roman"/>
              </a:rPr>
              <a:t> la parificazione delle modalità di accesso alla professione di accompagnatore turistico a quelle delle altre professioni, quali la guida turistica e quella ambientale</a:t>
            </a:r>
          </a:p>
          <a:p>
            <a:pPr algn="ctr"/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4429124" y="2928934"/>
            <a:ext cx="105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 smtClean="0">
                <a:ea typeface="Times New Roman"/>
              </a:rPr>
              <a:t>Le novità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1D6912E-1949-4E5C-BF78-4CAB9EEB7AE5}"/>
              </a:ext>
            </a:extLst>
          </p:cNvPr>
          <p:cNvSpPr txBox="1">
            <a:spLocks/>
          </p:cNvSpPr>
          <p:nvPr/>
        </p:nvSpPr>
        <p:spPr>
          <a:xfrm>
            <a:off x="-32" y="162256"/>
            <a:ext cx="9139195" cy="980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50" charset="-127"/>
                <a:cs typeface="DejaVu Sans Light" panose="020B0203030804020204" pitchFamily="34" charset="0"/>
              </a:rPr>
              <a:t>LA COSTA DEGLI ETRUSCHI: 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COMPOSIZIONE, ESTENSIONE, ABITANTI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50" charset="-127"/>
              </a:rPr>
              <a:t>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50" charset="-127"/>
                <a:cs typeface="DejaVu Sans Light" panose="020B0203030804020204" pitchFamily="34" charset="0"/>
              </a:rPr>
              <a:t>………….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50" charset="-127"/>
              <a:cs typeface="DejaVu Sans Light" panose="020B02030308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315AEB9-0E22-4966-A848-F6CC82C1F5B1}"/>
              </a:ext>
            </a:extLst>
          </p:cNvPr>
          <p:cNvSpPr txBox="1"/>
          <p:nvPr/>
        </p:nvSpPr>
        <p:spPr>
          <a:xfrm>
            <a:off x="2984866" y="1947438"/>
            <a:ext cx="2079172" cy="338554"/>
          </a:xfrm>
          <a:prstGeom prst="rect">
            <a:avLst/>
          </a:prstGeom>
          <a:solidFill>
            <a:schemeClr val="bg1"/>
          </a:solidFill>
          <a:ln cmpd="dbl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</a:rPr>
              <a:t>Sei comuni costieri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315AEB9-0E22-4966-A848-F6CC82C1F5B1}"/>
              </a:ext>
            </a:extLst>
          </p:cNvPr>
          <p:cNvSpPr txBox="1"/>
          <p:nvPr/>
        </p:nvSpPr>
        <p:spPr>
          <a:xfrm>
            <a:off x="3062267" y="3929066"/>
            <a:ext cx="2081237" cy="338554"/>
          </a:xfrm>
          <a:prstGeom prst="rect">
            <a:avLst/>
          </a:prstGeom>
          <a:solidFill>
            <a:schemeClr val="bg1"/>
          </a:solidFill>
          <a:ln cmpd="dbl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Nove comuni interni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315AEB9-0E22-4966-A848-F6CC82C1F5B1}"/>
              </a:ext>
            </a:extLst>
          </p:cNvPr>
          <p:cNvSpPr txBox="1"/>
          <p:nvPr/>
        </p:nvSpPr>
        <p:spPr>
          <a:xfrm>
            <a:off x="5064038" y="1169243"/>
            <a:ext cx="3407662" cy="830997"/>
          </a:xfrm>
          <a:prstGeom prst="rect">
            <a:avLst/>
          </a:prstGeom>
          <a:solidFill>
            <a:schemeClr val="bg1"/>
          </a:solidFill>
          <a:ln cmpd="dbl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534,43 kmq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Oltre 112,5 mila residenti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210,56 abitanti per kmq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315AEB9-0E22-4966-A848-F6CC82C1F5B1}"/>
              </a:ext>
            </a:extLst>
          </p:cNvPr>
          <p:cNvSpPr txBox="1"/>
          <p:nvPr/>
        </p:nvSpPr>
        <p:spPr>
          <a:xfrm>
            <a:off x="5120538" y="3113927"/>
            <a:ext cx="3407662" cy="830997"/>
          </a:xfrm>
          <a:prstGeom prst="rect">
            <a:avLst/>
          </a:prstGeom>
          <a:solidFill>
            <a:schemeClr val="bg1"/>
          </a:solidFill>
          <a:ln cmpd="dbl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431,62 kmq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Oltre 26,5 mila residenti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61,42 abitanti per kmq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433517" y="4071942"/>
            <a:ext cx="2996135" cy="268554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 cap="rnd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150" tIns="33575" rIns="67150" bIns="33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700" b="1" dirty="0">
                <a:solidFill>
                  <a:schemeClr val="bg1"/>
                </a:solidFill>
              </a:rPr>
              <a:t>15 comuni </a:t>
            </a:r>
          </a:p>
          <a:p>
            <a:pPr algn="ctr"/>
            <a:endParaRPr lang="it-IT" sz="1700" b="1" dirty="0">
              <a:solidFill>
                <a:schemeClr val="bg1"/>
              </a:solidFill>
            </a:endParaRPr>
          </a:p>
          <a:p>
            <a:pPr algn="ctr"/>
            <a:r>
              <a:rPr lang="it-IT" sz="1700" b="1" dirty="0">
                <a:solidFill>
                  <a:schemeClr val="bg1"/>
                </a:solidFill>
              </a:rPr>
              <a:t>Si estende </a:t>
            </a:r>
          </a:p>
          <a:p>
            <a:pPr algn="ctr"/>
            <a:r>
              <a:rPr lang="it-IT" sz="1700" b="1" dirty="0">
                <a:solidFill>
                  <a:schemeClr val="bg1"/>
                </a:solidFill>
              </a:rPr>
              <a:t>per  966,05 Kmq </a:t>
            </a:r>
          </a:p>
          <a:p>
            <a:pPr algn="ctr"/>
            <a:endParaRPr lang="it-IT" sz="1700" b="1" dirty="0">
              <a:solidFill>
                <a:schemeClr val="bg1"/>
              </a:solidFill>
            </a:endParaRPr>
          </a:p>
          <a:p>
            <a:pPr algn="ctr"/>
            <a:r>
              <a:rPr lang="it-IT" sz="1700" b="1" dirty="0">
                <a:solidFill>
                  <a:schemeClr val="bg1"/>
                </a:solidFill>
              </a:rPr>
              <a:t>Oltre  139 mila residenti </a:t>
            </a:r>
          </a:p>
          <a:p>
            <a:pPr algn="ctr"/>
            <a:r>
              <a:rPr lang="it-IT" sz="1700" b="1" dirty="0">
                <a:solidFill>
                  <a:schemeClr val="bg1"/>
                </a:solidFill>
              </a:rPr>
              <a:t>(143,93 abitanti per Kmq)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142844" y="1142984"/>
            <a:ext cx="2571768" cy="514353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357158" y="1500174"/>
          <a:ext cx="2128020" cy="4521300"/>
        </p:xfrm>
        <a:graphic>
          <a:graphicData uri="http://schemas.openxmlformats.org/drawingml/2006/table">
            <a:tbl>
              <a:tblPr/>
              <a:tblGrid>
                <a:gridCol w="2128020"/>
              </a:tblGrid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Bibbona</a:t>
                      </a: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Castagneto Carducci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Cecina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Piombino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Rosignano Marittimo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San Vincenzo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Calibri"/>
                        </a:rPr>
                        <a:t>Campiglia</a:t>
                      </a:r>
                      <a:r>
                        <a:rPr lang="it-IT" sz="1400" b="1" kern="1200" dirty="0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Calibri"/>
                        </a:rPr>
                        <a:t> Marittima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Casale Marittimo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Castellina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Marittima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Guardistallo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Montescudaio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Riparbella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Santa Luce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Sassetta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it-IT" sz="1400" b="1" kern="1200" dirty="0" err="1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Suvereto</a:t>
                      </a:r>
                      <a:r>
                        <a:rPr lang="it-IT" sz="1400" b="1" kern="1200" dirty="0">
                          <a:solidFill>
                            <a:srgbClr val="25406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it-IT" sz="1400" dirty="0">
                        <a:latin typeface="Calibri"/>
                        <a:cs typeface="Times New Roman"/>
                      </a:endParaRPr>
                    </a:p>
                  </a:txBody>
                  <a:tcPr marL="56055" marR="56055" marT="28028" marB="280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285720" y="857232"/>
            <a:ext cx="6072230" cy="428628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714348" y="1071546"/>
            <a:ext cx="52537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7475" algn="r"/>
              </a:tabLst>
              <a:defRPr/>
            </a:pPr>
            <a:r>
              <a:rPr kumimoji="0" lang="it-IT" sz="2000" b="1" i="0" u="sng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Ricettività Turistica - Anno 2017</a:t>
            </a:r>
            <a:endParaRPr kumimoji="0" lang="it-IT" sz="1600" b="1" i="0" u="none" strike="noStrike" kern="0" cap="sm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Strutture Ricettive	815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Es. Alberghieri	156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Es. Extralberghieri	659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Posti Letto	86.342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% Letti </a:t>
            </a: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Alberghieri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16,5%</a:t>
            </a:r>
            <a:endParaRPr kumimoji="0" lang="it-IT" sz="1600" b="0" i="0" u="none" strike="noStrike" kern="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% Letti Extralberghieri</a:t>
            </a: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83,5%</a:t>
            </a:r>
            <a:endParaRPr kumimoji="0" lang="it-IT" sz="1600" b="0" i="0" u="none" strike="noStrike" kern="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Camere 	25.353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Tasso di Ricettività (Letti/Pop)	0,62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Densità Ricettiva (Letti/</a:t>
            </a:r>
            <a:r>
              <a:rPr kumimoji="0" lang="it-IT" sz="2000" b="0" i="0" u="none" strike="noStrike" kern="0" cap="small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Sup</a:t>
            </a: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	89,4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285720" y="285728"/>
            <a:ext cx="5715040" cy="5572164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28596" y="500042"/>
            <a:ext cx="5245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7475" algn="r"/>
              </a:tabLst>
              <a:defRPr/>
            </a:pPr>
            <a:r>
              <a:rPr kumimoji="0" lang="it-IT" sz="2000" b="1" i="0" u="sng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Domanda Turistica - Anno 2017</a:t>
            </a:r>
            <a:endParaRPr kumimoji="0" lang="it-IT" sz="1600" b="1" i="0" u="sng" strike="noStrike" kern="0" cap="sm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Arrivi	891.928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Presenze	5.807.253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Permanenza Media	6,5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Tasso di </a:t>
            </a:r>
            <a:r>
              <a:rPr kumimoji="0" lang="it-IT" sz="2000" b="0" i="0" u="none" strike="noStrike" kern="0" cap="small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Turisticità</a:t>
            </a: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(Presenze/Pop)	41,8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Densità Turistica (Presenze/</a:t>
            </a:r>
            <a:r>
              <a:rPr kumimoji="0" lang="it-IT" sz="2000" b="0" i="0" u="none" strike="noStrike" kern="0" cap="small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Sup</a:t>
            </a: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	6.011,3</a:t>
            </a:r>
            <a:endParaRPr kumimoji="0" lang="it-IT" sz="2000" b="0" i="0" u="none" strike="noStrike" kern="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20574" y="3786190"/>
            <a:ext cx="52537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7475" algn="r"/>
              </a:tabLst>
              <a:defRPr/>
            </a:pPr>
            <a:r>
              <a:rPr kumimoji="0" lang="it-IT" sz="2000" b="1" i="0" u="sng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Tasso di Occupazione Lorda dei Posti Letto</a:t>
            </a:r>
            <a:endParaRPr kumimoji="0" lang="it-IT" sz="1600" b="1" i="0" u="none" strike="noStrike" kern="0" cap="sm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97475" algn="r"/>
              </a:tabLst>
              <a:defRPr/>
            </a:pPr>
            <a:r>
              <a:rPr kumimoji="0" lang="it-IT" sz="20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% Occupazione Complessiva	18,4%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% Occupazione Alberghiera	23,5%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  <a:tab pos="5197475" algn="r"/>
              </a:tabLst>
              <a:defRPr/>
            </a:pPr>
            <a:r>
              <a:rPr kumimoji="0" lang="it-IT" sz="1600" b="0" i="0" u="none" strike="noStrike" kern="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it-IT" sz="1600" b="0" i="0" u="none" strike="noStrike" kern="0" cap="sm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% Occupazione Extralberghiera	17,4%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285752" y="285728"/>
            <a:ext cx="6000760" cy="571504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38678" y="648716"/>
            <a:ext cx="17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Trend …</a:t>
            </a:r>
            <a:endParaRPr lang="it-IT" b="1" dirty="0"/>
          </a:p>
        </p:txBody>
      </p:sp>
      <p:sp>
        <p:nvSpPr>
          <p:cNvPr id="3" name="Rettangolo arrotondato 2"/>
          <p:cNvSpPr/>
          <p:nvPr/>
        </p:nvSpPr>
        <p:spPr>
          <a:xfrm>
            <a:off x="849444" y="3993127"/>
            <a:ext cx="4901026" cy="14361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assoluta 2010-2017	+189 mila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% complessiva 2010–2017	+26,9%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% media annua 2010-2017	+3,5%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0029" y="1154610"/>
            <a:ext cx="4679856" cy="27019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71406" y="5214950"/>
            <a:ext cx="9001156" cy="1500198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85720" y="142852"/>
            <a:ext cx="5715040" cy="4857784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604525" y="3015916"/>
            <a:ext cx="4901026" cy="1436137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assoluta 2010-2017	+483 mila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% complessiva 2010–2017	+9,1%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00" algn="r"/>
              </a:tabLst>
            </a:pPr>
            <a:r>
              <a:rPr lang="it-IT" sz="2000" cap="small" dirty="0" err="1" smtClean="0">
                <a:solidFill>
                  <a:schemeClr val="tx1"/>
                </a:solidFill>
              </a:rPr>
              <a:t>Var</a:t>
            </a:r>
            <a:r>
              <a:rPr lang="it-IT" sz="2000" cap="small" dirty="0" smtClean="0">
                <a:solidFill>
                  <a:schemeClr val="tx1"/>
                </a:solidFill>
              </a:rPr>
              <a:t>. % media annua 2010-2017	+1,2%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14290"/>
            <a:ext cx="4681379" cy="2700431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53630646"/>
              </p:ext>
            </p:extLst>
          </p:nvPr>
        </p:nvGraphicFramePr>
        <p:xfrm>
          <a:off x="285723" y="5429264"/>
          <a:ext cx="857255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3"/>
                <a:gridCol w="859048"/>
                <a:gridCol w="859048"/>
                <a:gridCol w="859048"/>
                <a:gridCol w="859048"/>
                <a:gridCol w="859048"/>
                <a:gridCol w="859048"/>
                <a:gridCol w="859048"/>
                <a:gridCol w="859048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Permanenza media</a:t>
                      </a:r>
                      <a:endParaRPr lang="it-IT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7,6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7,3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7,2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7,9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6,9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6,8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6,6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6,5 notti</a:t>
                      </a:r>
                      <a:endParaRPr lang="it-IT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665</Words>
  <Application>Microsoft Office PowerPoint</Application>
  <PresentationFormat>Presentazione su schermo (4:3)</PresentationFormat>
  <Paragraphs>156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g.fortuna</dc:creator>
  <cp:lastModifiedBy>g.fortuna</cp:lastModifiedBy>
  <cp:revision>29</cp:revision>
  <dcterms:created xsi:type="dcterms:W3CDTF">2019-03-29T09:47:41Z</dcterms:created>
  <dcterms:modified xsi:type="dcterms:W3CDTF">2019-04-02T14:35:54Z</dcterms:modified>
</cp:coreProperties>
</file>